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1" r:id="rId1"/>
  </p:sldMasterIdLst>
  <p:sldIdLst>
    <p:sldId id="256" r:id="rId2"/>
    <p:sldId id="258" r:id="rId3"/>
    <p:sldId id="320" r:id="rId4"/>
    <p:sldId id="354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39" r:id="rId24"/>
    <p:sldId id="340" r:id="rId25"/>
    <p:sldId id="342" r:id="rId26"/>
    <p:sldId id="343" r:id="rId27"/>
    <p:sldId id="344" r:id="rId28"/>
    <p:sldId id="346" r:id="rId29"/>
    <p:sldId id="351" r:id="rId30"/>
    <p:sldId id="347" r:id="rId31"/>
    <p:sldId id="352" r:id="rId32"/>
    <p:sldId id="353" r:id="rId33"/>
    <p:sldId id="348" r:id="rId34"/>
    <p:sldId id="349" r:id="rId35"/>
    <p:sldId id="350" r:id="rId36"/>
    <p:sldId id="345" r:id="rId37"/>
    <p:sldId id="355" r:id="rId38"/>
    <p:sldId id="356" r:id="rId39"/>
    <p:sldId id="357" r:id="rId40"/>
    <p:sldId id="358" r:id="rId41"/>
    <p:sldId id="359" r:id="rId42"/>
    <p:sldId id="360" r:id="rId43"/>
    <p:sldId id="361" r:id="rId44"/>
    <p:sldId id="362" r:id="rId45"/>
    <p:sldId id="363" r:id="rId46"/>
    <p:sldId id="364" r:id="rId47"/>
    <p:sldId id="365" r:id="rId48"/>
    <p:sldId id="366" r:id="rId49"/>
    <p:sldId id="367" r:id="rId50"/>
    <p:sldId id="368" r:id="rId51"/>
    <p:sldId id="369" r:id="rId52"/>
    <p:sldId id="370" r:id="rId53"/>
    <p:sldId id="371" r:id="rId54"/>
    <p:sldId id="372" r:id="rId55"/>
    <p:sldId id="374" r:id="rId56"/>
    <p:sldId id="375" r:id="rId57"/>
    <p:sldId id="376" r:id="rId58"/>
    <p:sldId id="377" r:id="rId59"/>
    <p:sldId id="378" r:id="rId60"/>
    <p:sldId id="379" r:id="rId61"/>
    <p:sldId id="380" r:id="rId62"/>
    <p:sldId id="381" r:id="rId63"/>
    <p:sldId id="382" r:id="rId64"/>
    <p:sldId id="383" r:id="rId65"/>
    <p:sldId id="384" r:id="rId66"/>
    <p:sldId id="385" r:id="rId67"/>
    <p:sldId id="386" r:id="rId6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90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462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394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273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017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277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028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4767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9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09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431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012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244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35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7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074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979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50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ОФТАЛМОЛОШКА ПРИМЕНА ЛЕКОВА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Биофармација- предавање 10</a:t>
            </a: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sr-Cyrl-RS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оц. </a:t>
            </a:r>
            <a:r>
              <a:rPr lang="sr-Cyrl-RS" cap="none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 </a:t>
            </a:r>
            <a:r>
              <a:rPr lang="sr-Cyrl-RS" cap="none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Јована </a:t>
            </a:r>
            <a:r>
              <a:rPr lang="sr-Cyrl-RS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sr-Cyrl-RS" cap="none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радић</a:t>
            </a:r>
            <a:endParaRPr lang="sr-Cyrl-RS" cap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42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Рожњача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Строма: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чини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90%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дебљине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рожњаче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хидрирана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ограничава улазак липофилних лекова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ндотел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раздваја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стром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очну водицу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пропушта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олакшава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пролазак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макромолекула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између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очне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водице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строме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543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Коњуктива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Прекрива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беоњачу ока и у поређењу са рожњачом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садржи крвне судове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Лековита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супстанца примењена топикално може се путем капилара и лимфних жлезда коњуктиве транспортовати у системску циркулацији.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Овај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апсорпције није пожељан јер се смањује концентрација лека на месту деловања.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Чврсти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спојеви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епител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даље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успорити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пасивно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кретање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хидрофилних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молекула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161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Склера</a:t>
            </a:r>
            <a:r>
              <a:rPr lang="sr-Latn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беоњача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Заједно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 рожњачом склера чини спољни заштитни слој, тј. спољну фиброзну опну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Склера је обложена танком провидном мембраном-коњуктивом.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лавном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састоји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колагенских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влакана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протеогликана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уграђених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ванћелијски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матрикс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садржи врло мало крвних судова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450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Ирис (дужица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спољни слој ока чине рожњача и склера,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редњи слој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 чини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васкуларна опна-</a:t>
            </a:r>
            <a:r>
              <a:rPr lang="sr-Latn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увеа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Увеа обухвата: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ирис, хороид и цили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арно тело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Ирис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дужица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део ока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одређује боју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ока.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Ирис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богат крвним судовима и нервима.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083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Хороид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Хороид је високо васкулазирована мембрана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задњи део увее 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улогу у испоруци хранљивих материја и кисеоника до ириса и ретиналних фоторецептора.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757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Цилијарно тело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Цилијарно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тело налази се између склере и ретине.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Континуирано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ствара секретује очну водицу и то брзином од 2,4±0.6μl/min.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Одржава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интраокуларни притисак и одређује облик очног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сочива.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930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Ретина (мрежњача)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Најдубље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унутрашње ткиво је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ретина-мрежњача</a:t>
            </a: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Оовај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део ока садржи бројне крвне судове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Садржи фоторецепторске ћелије (чепићи и штапићи) и улога је у превођењу светлосне енергије у нервни сигнал.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8148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Витреус- Стакласто тело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прозирну и желатинозна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течност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90% запремине ока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4,0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ml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која испуњава очну јабучицу између сочива и ретине.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6263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Физиолошки фактори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рептање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сузни филм, стварање и проток суза,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назолакримална дренажа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Сузни филм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медијум између ока и спољашњих утицаја чија је најважнија улога регулација функције епитела рожњаче и вежњаче.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Заштитна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улога сузног филма базира се на присуству муцина, који формира хидрофилни слој који се креће преко очне површине и уклања остатке и патогене микроорганизме.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Слој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ствара муцин омета пролазак великих молекула.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Сузна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течност садржи и протеине па уколико се лек веже за њих доћи ће до смањења ефикасности.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822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Физиолошки фактори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Лекови као што су тимолол и ефедрин показују склоност ка везивању за пигмент меланин који је присутан у ирису и цилијарном телу.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Запремина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суза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 око 7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μl, а сузни филм се обнавља током 2-3 минута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Назолакримална дренажа омогућава одржавање запремине суза релативно константном стално.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530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Офталмолошки облици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Формулација лековитих облика за офталмолошку примену представља велики изазов у области фармацеутских наука и предмет континуираног интересовања научника из области фармацеутске технологије.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Конвенционални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облици који се најчешће користе у клиничкој пракси су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капи и масти за очи,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међутим њихова примена повезана је са извесним недостацима.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Биолошка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расположивост ових лекова је </a:t>
            </a: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ниска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након наношења на очну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јабучицу.</a:t>
            </a:r>
          </a:p>
          <a:p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Комплексна структура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ограничава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допремање лека до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циљног места.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770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Физиолошки фактори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Већина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локално примењених раствора испере у року од само 15-30 s након примене.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корнеи, иридо цилијарном телу и ретини експримирани су ензими попут хидролаза, трансфераза, моноаминооксидаза који могу метаболисати лек и умањити му окуларну биорасположивост.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суза, назолакримална дренажа, епител рожњаче и крвно-очне баријере смањују локалну биорасположивост лекова и време задржавања на очној површини у локалној примени.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Захваљујући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претходно наведеним факторима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свега 5% –10% локално примењеног лека прелази баријере рожњаче.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4931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Физиолошки фактори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Већина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локално примењених раствора испере у року од само 15-30 s након примене.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корнеи, иридо цилијарном телу и ретини експримирани су ензими попут хидролаза, трансфераза, моноаминооксидаза који могу метаболисати лек и умањити му окуларну биорасположивост.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суза, назолакримална дренажа, епител рожњаче и крвно-очне баријере смањују локалну биорасположивост лекова и време задржавања на очној површини у локалној примени.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Захваљујући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претходно наведеним факторима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свега 5% –10% локално примењеног лека прелази баријере рожњаче.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7675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Локална примена лекова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Локалн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примењени офталмолошки препарати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корист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 за лечење болести предњег сегмента ока.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предњег сегмента су блефаритис, коњуктивитис, склеритис, кератитис и синдром сувог ока и лече се локалном или периокуларном администрацијом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топикалних препарата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Важну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улогу у испоруци лекова на место деловања имају различити слојеви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корнее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коњунктиве и склере који се разликују структурно и функционално.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113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Локална примена лекова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Мала површина и липидна структура епитела корнее,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метаболизам, ензимолиза, везивање лека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протеине из сузне течности утичу на крајњи ефекат лека лека.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Такође фракција топикално примењеног лека може се апсорбовати преко коњуктиве или назолакрималном дренажом што умањује концентрацију лека на месту деловања и може узроковати нежељене ефекте.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8113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Системска примена лекова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препрека за испоруку лекова у задње сегменте ока након системске примене лекова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представљају:</a:t>
            </a:r>
          </a:p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крвно-водена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баријера (e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телна)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хемато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ретинална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баријера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(ендотелна)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Крвно-водена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баријера спречава улазак растворених супстанци у интраокуларно окружење као што је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очна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водица.</a:t>
            </a: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Хемато-ретинална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баријера ограничава улазак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лекова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 крви у задњи сегмент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ока.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5747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Системска примена лекова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Захваљујући крвно воденој баријери велики молекули плазма албумини као и антибиотици не могу да прођу у очну водицу.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Пропустљивост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крвно-водене баријере је условљена физичко-хемијским особинама лека.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Хемато-ретинална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барија је сачињена од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 врсте ћелија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ндотелних ћелија капиларе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мрежњаче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унутрашња баријера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ретиналних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пигментних епителних ћелија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РПЕ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)- спољна баријера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6998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Системска примена лекова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Спољашњи слој хемато-ретиналне баријере смештен је између нервних ћелија мрежњаче и хороида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Након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оралног или интравенског дозирања, лекови могу лако да уђу у хороид због високе васкулар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изован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ости у поређењу са мрежним капиларима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али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спољна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хемато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-ретинална баријера (РПЕ) ограничава даљи улазак лекова из хороида 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ретину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Иако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идеално доставити лек у мрежњачу системском применом, то је и даље изазов због крвно-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ретиналне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баријере, која строго регулише продирање лека из крви 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ретине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Отуда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 потребни специфични орални или интравенски циљни системи за транспорт молекула кроз хороид у дубље слојеве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ретине.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2502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Системска примена лекова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3"/>
            <a:ext cx="10363826" cy="3230144"/>
          </a:xfrm>
        </p:spPr>
        <p:txBody>
          <a:bodyPr>
            <a:no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Међутим да би се у терапији обољења ретине користили орални дозирани облици неопходна је примена високих доза што је повезано са бројним штетним ефектима.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Орални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лекови у терапији глаукома попут  ацетазоламида и етоксзоламида се код већине пацијената прекидају због системске токсичности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Орални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 није доминантан и испитиван је само ограничени број једињења за очну доставу лека.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укључује различите класе лекова као што су аналгети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антибиотици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антивирусна средства, антинеопластична средства и омега-6 масне киселине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Главни </a:t>
            </a:r>
            <a:r>
              <a:rPr 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предуслов оралног пута за примену у оку је велика орална биорасположивост лека. Након оралне апсорпције, молекули у системској циркулацији такође морају да пређу крвно-водену и крвно-мрежњачну баријеру.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7182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Интраокуларна примена лекова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3"/>
            <a:ext cx="10363826" cy="3230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Интраокуларна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подразумева: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интравитреалну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интракамеларну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примену.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1200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Интравитреална примена лекова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3"/>
            <a:ext cx="10363826" cy="3230144"/>
          </a:xfrm>
        </p:spPr>
        <p:txBody>
          <a:bodyPr>
            <a:noAutofit/>
          </a:bodyPr>
          <a:lstStyle/>
          <a:p>
            <a:r>
              <a:rPr lang="sr-Cyrl-R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Интравитреална примена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лекова подразумева инјекцију раствора и суспензија </a:t>
            </a:r>
            <a:r>
              <a:rPr lang="sr-Cyrl-R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витреус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Одвија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под надзором специјално обученог особља и апликација траје 15 до 30 минута.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овај начин се примењују антибиотици, антигљивични и антивирусни лекови, цитостатици </a:t>
            </a:r>
            <a:r>
              <a:rPr lang="sr-Cyrl-R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лечење обољења задњег сегмента ока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као што су макуларна дегенрација,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ендофталмитис,увеитис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дијабетесна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ретинопатија.</a:t>
            </a: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Постижу се високе</a:t>
            </a:r>
            <a:r>
              <a:rPr lang="sr-Latn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концентрације лека у стакластом телу и ретини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системска нежељена дејства су знатно ређа у односу на системску примену.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Интравитреално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могу применити раствори, суспензије, липозоми, инпланти.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altLang="en-US" sz="19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Лекови ниске молекулске масе се брзо елиминишу па је потребно фреквентно дозирање. </a:t>
            </a:r>
            <a:endParaRPr lang="sr-Cyrl-RS" altLang="en-US" sz="19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altLang="en-US" sz="19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Учестала </a:t>
            </a:r>
            <a:r>
              <a:rPr lang="sr-Cyrl-RS" altLang="en-US" sz="19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интравитреална апликација може повећати ризик од крварења, ендофталмитиса</a:t>
            </a:r>
            <a:r>
              <a:rPr lang="sr-Cyrl-RS" alt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altLang="en-US" sz="3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211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сферичног облика, укључено у орбиталну шупљину и заштићено капцима.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Пречника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од 24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запремине од 6,5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тежине око 7,5 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Разликују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два сегмента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предњи и задњи. 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099567"/>
              </p:ext>
            </p:extLst>
          </p:nvPr>
        </p:nvGraphicFramePr>
        <p:xfrm>
          <a:off x="2235200" y="3833089"/>
          <a:ext cx="6779491" cy="2570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91642">
                  <a:extLst>
                    <a:ext uri="{9D8B030D-6E8A-4147-A177-3AD203B41FA5}">
                      <a16:colId xmlns:a16="http://schemas.microsoft.com/office/drawing/2014/main" val="1223842615"/>
                    </a:ext>
                  </a:extLst>
                </a:gridCol>
                <a:gridCol w="3287849">
                  <a:extLst>
                    <a:ext uri="{9D8B030D-6E8A-4147-A177-3AD203B41FA5}">
                      <a16:colId xmlns:a16="http://schemas.microsoft.com/office/drawing/2014/main" val="3782386532"/>
                    </a:ext>
                  </a:extLst>
                </a:gridCol>
              </a:tblGrid>
              <a:tr h="3212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</a:rPr>
                        <a:t>Предњи сегмент ока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</a:rPr>
                        <a:t>Задњи сегмент ока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49420568"/>
                  </a:ext>
                </a:extLst>
              </a:tr>
              <a:tr h="3212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</a:rPr>
                        <a:t>Рожњача (корнеа)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</a:rPr>
                        <a:t>Мрежњача (ретина)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9049510"/>
                  </a:ext>
                </a:extLst>
              </a:tr>
              <a:tr h="3212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</a:rPr>
                        <a:t>Коњуктива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</a:rPr>
                        <a:t>Хороид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9568512"/>
                  </a:ext>
                </a:extLst>
              </a:tr>
              <a:tr h="3212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</a:rPr>
                        <a:t>Очна водица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</a:rPr>
                        <a:t>Стакласто тело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324832"/>
                  </a:ext>
                </a:extLst>
              </a:tr>
              <a:tr h="3212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</a:rPr>
                        <a:t>Ирис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5253669"/>
                  </a:ext>
                </a:extLst>
              </a:tr>
              <a:tr h="3212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</a:rPr>
                        <a:t>Склера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9431569"/>
                  </a:ext>
                </a:extLst>
              </a:tr>
              <a:tr h="3212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</a:rPr>
                        <a:t>Цилијарно тело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4969444"/>
                  </a:ext>
                </a:extLst>
              </a:tr>
              <a:tr h="32125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200">
                          <a:effectLst/>
                        </a:rPr>
                        <a:t>Сочиво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Cyrl-R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83147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26814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Интракамеларна примена лекова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3"/>
            <a:ext cx="10363826" cy="3230144"/>
          </a:xfrm>
        </p:spPr>
        <p:txBody>
          <a:bodyPr>
            <a:noAutofit/>
          </a:bodyPr>
          <a:lstStyle/>
          <a:p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Интракамеларна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испоручује лек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очну водицу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знатно вишим концентрацијама у односу на топикалну или субкоњуктивалну примену.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на овај начин примењују цефалоспорини, ванкомицин и моксифлоксацин у превенцији ендофталмитиса.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5140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Периокуларна примена лекова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3"/>
            <a:ext cx="10363826" cy="3230144"/>
          </a:xfrm>
        </p:spPr>
        <p:txBody>
          <a:bodyPr>
            <a:noAutofit/>
          </a:bodyPr>
          <a:lstStyle/>
          <a:p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Периокуларна примена подразумева испоруку лека у периокуларну регију, тј. структуре које окружују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endParaRPr lang="en-U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бухвата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субкоњуктивални, парабулбарна (субтенон), ретробулбарни, перибулбарни пут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примене…</a:t>
            </a:r>
            <a:endParaRPr lang="en-U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односу на интраокуларни пут, присутна је боља комплијанса пацијената и мањи ризик од нежељених дејстава попут скока интраокуларног притиска,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ендофталмитиса.</a:t>
            </a:r>
          </a:p>
          <a:p>
            <a:r>
              <a:rPr lang="sr-Cyrl-RS" sz="19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Сматра се да је периокуларна примена ефикаснија за допремање лека до спољашње мембране ретине, док је интравитреална ефикаснија </a:t>
            </a:r>
            <a:r>
              <a:rPr lang="sr-Cyrl-RS" sz="19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када </a:t>
            </a:r>
            <a:r>
              <a:rPr lang="sr-Cyrl-RS" sz="19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 реч о лечењу ганглијских ћелија мрежњаче и унутрашњих поремећаја интернеуронске мрежњаче.</a:t>
            </a:r>
            <a:endParaRPr lang="en-US" sz="19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5857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Субкоњуктивална примена лекова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3"/>
            <a:ext cx="10363826" cy="3230144"/>
          </a:xfrm>
        </p:spPr>
        <p:txBody>
          <a:bodyPr>
            <a:no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Субкоњуктивални пут омогућава испоруку лека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ткива предњег сегмента ока.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Примењује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запремина до 0,5 ml, са типичном запремином ињекције само око 100 μl.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Субкоњунктивални пут је погодан за различитe система испоруке, укључујући импланте, микросфере, наносфере, липозоме и гелове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овај начин је могуће контролисано ослобађање лекова током периода од неколико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месеци.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6200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Физичко-хемијски фактори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3"/>
            <a:ext cx="10363826" cy="3230144"/>
          </a:xfrm>
        </p:spPr>
        <p:txBody>
          <a:bodyPr>
            <a:noAutofit/>
          </a:bodyPr>
          <a:lstStyle/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Липофилне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 могу проћи кроз епител и ендотел, док строма пропушта хидрофилнесупстанце. 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 разлога неопходно је да лек поседује оптималне хидрофилно-липофилне карактеристике како би пролазак кроз баријере рожњаче био олакшан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Избор начина примене лека зависи од циљног ткива.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0230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Физичко-хемијски фактори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3"/>
            <a:ext cx="10363826" cy="3230144"/>
          </a:xfrm>
        </p:spPr>
        <p:txBody>
          <a:bodyPr>
            <a:no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Након топикалне примене лек се може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апсорбовати: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преко корнее-</a:t>
            </a: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транскорнеално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сузне течности у предњу комору – МАЛИ ЛИПОФИЛНИ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транскоњонктивално и трансклерално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спољне очне површине до цилијарног тела и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ириса- ХИДРОФИЛНИ ЛЕКОВИ И ВЕЛИКИ МОЛЕКУЛИ</a:t>
            </a:r>
            <a:endParaRPr lang="sr-Latn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458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Физичко-хемијски фактори</a:t>
            </a:r>
            <a:endParaRPr lang="sr-Cyrl-R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3"/>
            <a:ext cx="10363826" cy="3230144"/>
          </a:xfrm>
        </p:spPr>
        <p:txBody>
          <a:bodyPr>
            <a:no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Након топикалне примене лек се може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апсорбовати: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преко корнее-транскорнеално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сузне течности у предњу комору) и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транскоњонктивално 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спољне очне површине до цилијарног тела и ириса. </a:t>
            </a:r>
            <a:endParaRPr lang="sr-Latn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Пропустљивост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липофилних лекова је већа преко транскорнеалног пута већа, док је за хидрофилне лекове и велике молекуле погодан транскоњонктивални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8407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algn="ctr">
              <a:buNone/>
            </a:pPr>
            <a:endParaRPr lang="sr-Cyrl-RS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Фармацеутско-технолошки </a:t>
            </a:r>
            <a:r>
              <a:rPr lang="sr-Cyrl-R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 који итучу на ефекат офталмолошких лекова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9208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Капи </a:t>
            </a:r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очи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8017790" cy="3424107"/>
          </a:xfrm>
        </p:spPr>
        <p:txBody>
          <a:bodyPr>
            <a:noAutofit/>
          </a:bodyPr>
          <a:lstStyle/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Капи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очи су стерилни водени или уљани раствори,  суспензије или емулзије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Раствори који се користе могу бити водени или уљани.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Ови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облици су јефтини, добро прихваћени од стране пацијената и чине око 90% офталмолошких формулација на тржишту.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Капи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очи су јефтиније од осталих офталмолошких облика и добро их прихватају пацијенти.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Када се капи формулишу у облику суспензија, код сусптанци нестабилних у воденим растворима, </a:t>
            </a:r>
            <a:r>
              <a:rPr lang="sr-Cyrl-RS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 честица мора бити мања од 10 </a:t>
            </a:r>
            <a:r>
              <a:rPr lang="en-US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µm</a:t>
            </a:r>
            <a:r>
              <a:rPr lang="sr-Cyrl-RS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 не би дошло до иритације ока. </a:t>
            </a: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поређењу са растворима, суспензије се дуже задржавају на слузници ока због продуженог времена растварања у сузном филму. 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4374705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Капи </a:t>
            </a:r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очи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151390" cy="3424107"/>
          </a:xfrm>
        </p:spPr>
        <p:txBody>
          <a:bodyPr>
            <a:normAutofit/>
          </a:bodyPr>
          <a:lstStyle/>
          <a:p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Кортикостероиди као што су дексаметазон,  флуорометолон имају, бетаксолол имају бољу расположивост када се формулишу у облику суспензија у односу на растворе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R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 код примене суспензија је одржавање стабилности током времена као и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могућност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дражења ока што условљава веће стварање суза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Недостаци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свих капи за очи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кратко задржавање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лека на месту деловања што умањује ефикасност препарата.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Показано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да се  95% лекова елиминише  сузним апаратом и због постојања различитих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баријера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15 до 30 секунди након укапавања. 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4207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Капи </a:t>
            </a:r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очи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151390" cy="3424107"/>
          </a:xfrm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Капи за очи могу садржати најразличитије фармаколошки активне супстанце или агенсе који се користе за лубрикацију ока.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Приликом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формулације капи за очи најчешће се подешава pH вредност између 7 и 7,7  што одговара  pH вредности суза која износи око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7,4. 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толерише вредности pH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4–8- 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 се формулишу капи ниже или више вредности од наведеног опсега може доћи </a:t>
            </a:r>
            <a:r>
              <a:rPr lang="sr-Cyrl-R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иритације ока, појачаног стварања суза што испира лек и смањује биорасположивост.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Такође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треба подесити и осмоларност око 310 mОsm/ kg.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074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 примене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 примене и избор офталмичког дозираног облика зависи од структуре ока на коју треба деловати. 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окална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офталмолошка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субкоњунктив</a:t>
            </a: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алн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лечењу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обољења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предњег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сегмента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ока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друге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стране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интравитреална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системска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постизање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ефеката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задњи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сегмент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70536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Масти </a:t>
            </a:r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очи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953135" cy="3424107"/>
          </a:xfrm>
        </p:spPr>
        <p:txBody>
          <a:bodyPr>
            <a:normAutofit fontScale="92500" lnSpcReduction="20000"/>
          </a:bodyPr>
          <a:lstStyle/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израду масти могу се користити различити типови подлога.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пример, користе се </a:t>
            </a:r>
            <a:r>
              <a:rPr lang="sr-Cyrl-R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хидрофобне подлоге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као што су вазелин и течни парафин и погодне су за инкорпорирање супстанци осетљивих на влагу.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Остварују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добар контант са слузницом ока и не доводе до исушивања.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Масти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које садрже </a:t>
            </a:r>
            <a:r>
              <a:rPr lang="sr-Cyrl-R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апсорпционе базе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 израђују применом ланолина, масних алкохола, вазелина и употреба ланолина омогућава емулговање одређене количине течности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Такође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израду масти за очи могу се користити и </a:t>
            </a:r>
            <a:r>
              <a:rPr lang="sr-Cyrl-R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хидрофилне базе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као што су макроголи и за разлику од претходно споменутих овај тип масти се лако спира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Потенцијални проблем код примене хидрофилних масти проистиче из могуће нелагодности за пацијента услед осмотског ефекта. 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7190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Хидрогел </a:t>
            </a:r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очи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953135" cy="3424107"/>
          </a:xfrm>
        </p:spPr>
        <p:txBody>
          <a:bodyPr>
            <a:no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бити већ формирани хидрогелови или </a:t>
            </a:r>
            <a:r>
              <a:rPr lang="sr-Cyrl-R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situ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формирајући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гелови- 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течном стању, али након контакта са површином ока прелазе у гел.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Бројни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полимери се користе у изради хидрогелова, с циљем да остваре мукоадхезију која продужава контакт лека и ока.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 сврху користе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деривати целулозе,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повидон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натријум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хијалуронат,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натријум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алгинат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поливинилалкохол,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хитосан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7754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Хидрогел </a:t>
            </a:r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очи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735753" cy="342410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Биоадхезивни полимер који се често користи је управо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натријум хијалуронат због вискоеластичних особина и капацитета да задржи воду. </a:t>
            </a:r>
            <a:endParaRPr lang="sr-Cyrl-R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Хидрогелови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израђени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 од хитосана показују лошу механичку чврстоћу и ниску еластичност и нису довољно ефикасни у испоруци лека. </a:t>
            </a:r>
            <a:endParaRPr lang="sr-Cyrl-R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 разлога се хитосан примењује у комбинацији са другим полимерима, као што је на пример нејонски полимер поливинилалкохол чиме се претходно споменути недостаци хитосана превазилазе.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04347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Хидрогел </a:t>
            </a:r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очи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735753" cy="342410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Полимери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се користе у изради </a:t>
            </a:r>
            <a:r>
              <a:rPr lang="sr-Cyrl-R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situ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формирајућих хидрогела су у течном обику на собној температури и подлежу сол-гел трансформацији у контакту са слузницом ока.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Полимери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 бити термосензитивни, pH-сензитивни или јон-сензитивни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Термосензитивни 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полимери реагују на промену температуре и прелазе из раствора у гел. 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Полоксамери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припадају групи термосензитивних полимера, анајчешће се користе полоксамер 407 и полоскамер 188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о блок кополимерима који су израђени од полиоксиетиленских јединица и полиоксипропиленских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јединица.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3647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Хидрогел </a:t>
            </a:r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очи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735753" cy="342410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Термосензитивни 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полимери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реагују на промену температуре и прелазе из раствора у гел. 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Полоксамери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користе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полоксамер 407 и полоскамер 188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о блок кополимерима који су израђени од полиоксиетиленских јединица и полиоксипропиленских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јединица.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1337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Хидрогел </a:t>
            </a:r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очи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735753" cy="342410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групу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pH-сензитивних полимера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убрајују се карбомер, деривати целулозе, хитосан.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Хитосан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воденом раствору чија је pH до 6,2 је у течном стању, а на физиолошкој pH формира гел.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sr-Cyrl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situ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формирајући хидрогелови на бази јон-сензитивних полимера дизајнирани су тако да раствор када дође у контакт са јонима из сузне течности прелази у вискозни гел.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1523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Хидрогел </a:t>
            </a:r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очи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735753" cy="342410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групу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pH-сензитивних полимера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убрајују се карбомер, деривати целулозе, хитосан.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Хитосан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воденом раствору чија је pH до 6,2 је у течном стању, а на физиолошкој pH формира гел. </a:t>
            </a:r>
          </a:p>
        </p:txBody>
      </p:sp>
    </p:spTree>
    <p:extLst>
      <p:ext uri="{BB962C8B-B14F-4D97-AF65-F5344CB8AC3E}">
        <p14:creationId xmlns:p14="http://schemas.microsoft.com/office/powerpoint/2010/main" val="103170827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Хидрогел </a:t>
            </a:r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очи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735753" cy="342410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јон-сензитивни полимер-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дизајнирани су тако да раствор када дође у контакт са јонима из сузне течности прелази у вискозни гел.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натријум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алгинат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у интеракцији са јоном калцијума прелази у гел због настанка калцијум алгината.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гелан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гума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природни анјонски полисахарид из </a:t>
            </a:r>
            <a:r>
              <a:rPr lang="sr-Cyrl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Pseudomonas </a:t>
            </a:r>
            <a:r>
              <a:rPr lang="sr-Cyrl-R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elodea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након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контакта са сузном течношћу долази до агрегације и умрежавања наведениог полимера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Често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јон-сензитивни полимери комбинују са средствима за повећање вискозитета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71929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Регистровани препарати за очи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735753" cy="3424107"/>
          </a:xfrm>
        </p:spPr>
        <p:txBody>
          <a:bodyPr>
            <a:noAutofit/>
          </a:bodyPr>
          <a:lstStyle/>
          <a:p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TIMOPTIC-XE® је регистровани препарат који тимолол малеата који као полимер садржи анјонски хетерополисахарид из гелан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гуме</a:t>
            </a: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PILOPINE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HS® садржи пилокарпин као активну сусптанцу и полимер карбопол 940.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AktenTM® је 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3.5%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офталмички гел на бази лидокаина развијен у циљу постизања анестезије током офталмолошких процедура и садржи хипромелозу (хидрокспропилметилцелулозу) као полимер. 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23452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Чврсти препарати за очи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735753" cy="3424107"/>
          </a:xfrm>
        </p:spPr>
        <p:txBody>
          <a:bodyPr>
            <a:noAutofit/>
          </a:bodyPr>
          <a:lstStyle/>
          <a:p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Офталмолошки инсерти су стерилни чврсти фармацеутски облици који су намењени за примену у коњуктивалну врећицу.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Открвени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 1971. године и омогућавају продужено ослобађање лековите супстанце током дефинисаног временског периода.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Инсерт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 бити дизајниран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као: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растворљив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биоеродибилни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нееродибилни/нерастворљив. </a:t>
            </a:r>
            <a:endParaRPr 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654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Течности ока су: </a:t>
            </a:r>
            <a:r>
              <a:rPr lang="sr-Cyrl-R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humor aquosus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очна водица и </a:t>
            </a:r>
            <a:r>
              <a:rPr lang="sr-Cyrl-R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humor vitreous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стакласто тело.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Предњи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задњи сегменти ока су анатомски раздвојени склером и корнеом.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Сваки слој ока разликује се по структури што може значајно ометати испоруку лекова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Лекови се могу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применити:</a:t>
            </a: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локално,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системски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интраокуларно</a:t>
            </a:r>
            <a:endParaRPr lang="sr-Latn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29443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Растворљиви инсерт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999317" cy="3424107"/>
          </a:xfrm>
        </p:spPr>
        <p:txBody>
          <a:bodyPr>
            <a:no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формулацији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природни полимери попут  колагена, синтетски и полусинтетски полимери попут хидроксипропилметилцелулозе.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Lacrisert</a:t>
            </a: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сачињен од хидроксипропилцелулозе и има улогу у влажењу ока и третману сувог ока.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разлику од конвенционалних препарата за третман сувог ока, као што су капи за очи, предност овог инсерта је у мање фреквентном дозирању које побољшава адхеренцу пацијента (дозира се 1 до 2 пута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дневно).</a:t>
            </a: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Недостаци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 инсерта могу бити некомфорност због апликације чврстог облика у коњуктивалну врећицу и висока цена.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4700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Биоеродибилни инсерти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999317" cy="3424107"/>
          </a:xfrm>
        </p:spPr>
        <p:txBody>
          <a:bodyPr>
            <a:no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Припремају се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бази биодеграбилних полимера као што су полиортоестар и полиортокарбонат који се након апликацији постепено разграђују и лек се ослобађа.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Еродибилни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инсерти садрже матрикс који се разграђује ерозијом и састоји се од хидроксипропилцелулозе, хијалуронске киселине, карбомера.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разлику од нееродибилних инсерта, еродибилни инсерт се раствара током 12 до 24 часа по апликацији и лек се ослобађа.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3032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Нееродибилни инсерти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999317" cy="3424107"/>
          </a:xfrm>
        </p:spPr>
        <p:txBody>
          <a:bodyPr>
            <a:noAutofit/>
          </a:bodyPr>
          <a:lstStyle/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разграђују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 самостално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већ их је потребно елиминисати након што ослободе лековиту супстанцу.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тржишту је регистрован препарат </a:t>
            </a:r>
            <a:r>
              <a:rPr lang="sr-Latn-RS" sz="1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Ocusert</a:t>
            </a:r>
            <a:r>
              <a:rPr lang="sr-Latn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припада типу нееродибилних облика, није биодеградабилан.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Садржи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резервоар са пилокарпином као активном супстанцом, који је смештен између две мембране од полимера етиленвинилацетата. </a:t>
            </a:r>
            <a:endParaRPr lang="sr-Cyrl-RS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Након </a:t>
            </a:r>
            <a:r>
              <a:rPr lang="sr-Cyrl-R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апликације наведеног инсерта пилокарпин се кроз мембрану ослобађа континуирано током 7 </a:t>
            </a:r>
            <a:r>
              <a:rPr lang="sr-Cyrl-RS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дана.</a:t>
            </a:r>
          </a:p>
          <a:p>
            <a:r>
              <a:rPr lang="sr-Cyrl-RS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sr-Cyrl-R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истеку ослобађања лека инсерт је неопходно уклонити. </a:t>
            </a:r>
            <a:endParaRPr lang="en-US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89543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839883" y="3133711"/>
            <a:ext cx="10363826" cy="7455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sr-Cyrl-R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 за побољшање биофармацеутских карактеристика формулација за </a:t>
            </a:r>
            <a:r>
              <a:rPr lang="sr-Cyrl-R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очи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11095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Појачивачи пермеације лека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999317" cy="3424107"/>
          </a:xfrm>
        </p:spPr>
        <p:txBody>
          <a:bodyPr>
            <a:noAutofit/>
          </a:bodyPr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једињења која се користе с циљем да измене интегритет корнее и смање њену баријерну функцију, што олакшава транспорт лекова.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Већина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суспстанци које се користе као појачивачи пермеације су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сурфактанти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који имају способност да измене физичке карактеристике ћелијске мембране и побољшају улазак лекова.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Бензалконијум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хлорид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примарно додаје у препарат због својих конзервишућих својства, али обзиром на то да спада у групу површински активних материја може утицати и на повећање пермеације кроз корнеу.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Међутим дуготрајна примена није препоручљува јер се накупља у корнеи и може остварити нежељене ефекте.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35915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Појачивачи пермеације лека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504844" cy="3424107"/>
          </a:xfrm>
        </p:spPr>
        <p:txBody>
          <a:bodyPr>
            <a:noAutofit/>
          </a:bodyPr>
          <a:lstStyle/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Естар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полиоксиетилен гликола  и етилендиаминтетраацетатна киселина (ЕДТА).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ЕДТА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 да измени чврсте везе између површинских епителних ћелија што олакшава парацелуларни транспорт.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Истраживања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указују на то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хитосан може привремено нарушити баријеру и олакшати улазак хидрофилних лекова кроз корнеу.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01417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Појачивачи пермеације лека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504844" cy="3424107"/>
          </a:xfrm>
        </p:spPr>
        <p:txBody>
          <a:bodyPr>
            <a:no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Циклодекстрини се додају у офталмичке препарате у циљу побољшања растворљивости лекова, али могу и повећати прожимање лека кроз офталмичке баријере.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Жељени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ефекат у повећању окуларне биолошке расположивости постиже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када се примењује у воденим растворима у концентрацији од 15% или мањој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 концентрација циклодекстрина била изнад 15% дошло би до задржавања лека у сузном филму што би резултирало смањењем биорасположивости и последичне ефикасности.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85863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за повећање вискозитета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504844" cy="3424107"/>
          </a:xfrm>
        </p:spPr>
        <p:txBody>
          <a:bodyPr>
            <a:noAutofit/>
          </a:bodyPr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циљу продужавања времена контакта лека и корнее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што повећава локалну биорасположивост.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 сврху користе се хидрофилни полимери високих молекулских маса који не дифундују кроз биолошке мембране као што су: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поливинилалкохол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хидроксилметилцелулоза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хидроксилетилцелулоза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хијалуронска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киселина,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полоксамери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ксантан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гума,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карбомери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79923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за повећање вискозитета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504844" cy="342410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Хијалуронска киселина и њени деривати и карбомери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поред повећања вискозитета показују још и мукоадхезивна својства што додатно побољшава задржавање лека за месту деловања и продужено ослобађање током дужег временског периода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Карбомер се користи и у течним и получврстим формулацијама.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Повећање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вискозитета раствора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мора бити прецизно дефинисано и препорука је да буде у опсегу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15-18 mPas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 cP = 1 mPa s).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Већи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вискозитет није пожељан јер капи треба да се филтрирају и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стерилишу.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Вискозитет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мањи од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mPa s не утиче на задржавање лека на корнеи.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20870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за повећање вискозитета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504844" cy="342410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Полоксамер 407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показао се као погодан носач за испоруку пилокарпина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Додавање наведених полимера у офталмолошке дозиране облике може узроковати замућење вида  услед промене индекса рефракције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рожњаче.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44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Офталмолошка испорука лекова условљена је различитим баријерама које су својствене и јединствене за очну анатомију и физиологију и нормално штите око од токсичних агенаса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Баријере су специфичне у зависности од пута примене лека и њихово превазилажење се мора узети у обзир приликом формулације офталмолошких дозираних облика.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15650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Мукоадхезија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504844" cy="342410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 испоруке лекова који се базирају на мукоадхезији имају способност пријањања на слој слузнице чиме повећавају време контакта лека и циљног ткива.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Муцин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који формира заштитни хидрофилни слој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 негативно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наелектрисан на физиолошкој pH.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Познајући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наелектрисање муцина, закључује се да се применом позитивно наелектрисаних формулација може унапредити биолошка расположивост.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Хитосан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истиче као обећавајући полимер због поседовања катјонске структуре,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 након примене може успоставити електростатичке интеракције са негативно налакетрисаним групама из корнеалног епитела.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Водоничне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везе такође доприносе мукоадхезији.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46520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Мукоадхезија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504844" cy="342410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Показано је да се добра мукоадхезија постиже комбинованом применом хитосана и натријум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алгината.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Хијалуронска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такође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поседује мукоадхезивне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особине, а такође спречава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дехидратацију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влажи слузницу ока и смањује инфламацију која се јавља услед дехидратације.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1792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Употреба пролека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504844" cy="3424107"/>
          </a:xfrm>
        </p:spPr>
        <p:txBody>
          <a:bodyPr>
            <a:no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Стратегија пролека базира се на примени хемијски неактивног или недовољно активног једињења које ће се трансформисати у активни облик на месту деловања.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Овај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приступ је ефикасан код лекова који су ограничене растворљивости у води или услед физиолошких баријера не могу проћи на циљно место.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нарочито важно код формулације капи за очи да пролек буде растворан у води.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73686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Употреба пролека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504844" cy="3424107"/>
          </a:xfrm>
        </p:spPr>
        <p:txBody>
          <a:bodyPr>
            <a:no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синтези пролека модификације се базирају на грађењу естара, фосфата, оксимата који ће под утицајем биолошких ензима прећи у активни облик лека.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модификација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клиничкој пракси укључује естерификацију, тј. грађење естара из карбоксилне и хидроксилне групе молекула лека.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Настали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пролек-естар показује жељене липофилно-хидрофилне карактеристике.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Пажљивом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формулацијом лека неопходно је постићи коневрзију пролека у активни облик искључиво на циљном месту.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84159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Употреба пролека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504844" cy="3424107"/>
          </a:xfrm>
        </p:spPr>
        <p:txBody>
          <a:bodyPr>
            <a:no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пример, антивирусни лек видарабин се формулише у облику фосфата при чему под утицајем фосфатаза долази до конверзије у активни лек.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Тимолол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формулише у облику естара па се под утицајем естеразе претвара у активни лек, што значајно побољшава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корнеалну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пермеабилност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Такође ганцикловир се примењује у облику естра ганцикловир моновалерата. Ниска окуларна расположивост ганцикловира је превазиђена применом естра који поседује већу переабилност кроз корнеу.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93229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Напреднији фармацеутски облици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504844" cy="3424107"/>
          </a:xfrm>
        </p:spPr>
        <p:txBody>
          <a:bodyPr>
            <a:no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икро/наночестице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наносуспензије,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нано/микроемулзије,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липозоми,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дендримери</a:t>
            </a:r>
            <a:r>
              <a:rPr 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Њиховом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формулацијом превазиђене су препреке које су ометале испоруку лекова након примене конвенционалних офталмичких облика: ниска окуларна биорасположивост и фреквентно дозирање услед брзе елиминације лека са места примене путем назолакрималне дренаже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96594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Микроемулзије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504844" cy="3424107"/>
          </a:xfrm>
        </p:spPr>
        <p:txBody>
          <a:bodyPr>
            <a:noAutofit/>
          </a:bodyPr>
          <a:lstStyle/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Током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протекле 2 деценије истраживачки напори уложени су у развој микроемулзија као система за окуларну испоруку лекова.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Продужено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задржавање лека на месту деловања јер долази до адсорпције капи уљане фазе (код у/в микроемулзија) на корнеу што спречава њихово одстрањивање путем назолакрималне дренаже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Додатно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формулацијом лека у облику микроемулзија постиже се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побољшана растворљивост тешко растворних лекова као што су флурбипрофен, транс ретинолна киселина. </a:t>
            </a:r>
            <a:endParaRPr lang="sr-Cyrl-R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18090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/>
            </a:r>
            <a:br>
              <a:rPr lang="sr-Cyrl-RS" b="1" i="1" dirty="0" smtClean="0"/>
            </a:b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Микроемулзије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9504844" cy="3424107"/>
          </a:xfrm>
        </p:spPr>
        <p:txBody>
          <a:bodyPr>
            <a:no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Захтеви који се морају испунити подразумевају величину капи ≤ 100 nm и мали вискозитет.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Приликом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формулације микроемулзија као сурфактанти и косурфактанти се користе најчешће </a:t>
            </a:r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лецитин и полоксамери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али њихова концентрација мора бити смањена како би се постикла подношљивост ока.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Микроемулзије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једноставне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стерилизацију (могуће је и стерилисати их филтрацијом кроз мембрански филтер), стабилне су.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Микроемулзије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као системи за окуларну испоруку лекова развијени су за флурбипрофен и циклоспорин А.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243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Рожњача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 провидни предњи део очне јабучице, </a:t>
            </a:r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крвних и лимфних судова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Улога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овог сегмента ока је у преламању светлости и заштити ока од различитих инфекција и уласка 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егзогених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Састоји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из:</a:t>
            </a: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Епитела</a:t>
            </a:r>
          </a:p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троме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endParaRPr lang="sr-Cyrl-R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Ендотела</a:t>
            </a:r>
          </a:p>
          <a:p>
            <a:pPr marL="0" indent="0">
              <a:buNone/>
            </a:pP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Сваки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 наведених слојева ограничава улазак лека. Хранљиве материје рожњача добија преко суза и очне водице.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193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Рожњача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Епител: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садржи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90% укупних ћелија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рожњаче,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липидне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структуре -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 пролазак хидрофилних лековитих сусптанци.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уске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спојнице које повезују површинске епителне ћелије успоравају улазак лека парацелуларно из сузног филма у унутарћелијске структуре епитела и дубље слојеве корнее.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321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Рожњача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sr-Cyrl-R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Строма: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чини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90%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дебљине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рожњаче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endParaRPr lang="sr-Cyrl-R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хидрирана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ограничава улазак липофилних лекова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ндотел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раздваја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стром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очну водицу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пропушта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олакшава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пролазак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макромолекула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између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очне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водице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строме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9407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 Boardroom]]</Template>
  <TotalTime>3066</TotalTime>
  <Words>4174</Words>
  <Application>Microsoft Office PowerPoint</Application>
  <PresentationFormat>Widescreen</PresentationFormat>
  <Paragraphs>363</Paragraphs>
  <Slides>67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4" baseType="lpstr">
      <vt:lpstr>Arial</vt:lpstr>
      <vt:lpstr>Calibri</vt:lpstr>
      <vt:lpstr>Century Gothic</vt:lpstr>
      <vt:lpstr>Times New Roman</vt:lpstr>
      <vt:lpstr>Wingdings</vt:lpstr>
      <vt:lpstr>Wingdings 3</vt:lpstr>
      <vt:lpstr>Ion Boardroom</vt:lpstr>
      <vt:lpstr>ОФТАЛМОЛОШКА ПРИМЕНА ЛЕКОВА </vt:lpstr>
      <vt:lpstr>Офталмолошки облици </vt:lpstr>
      <vt:lpstr>Око</vt:lpstr>
      <vt:lpstr>Пут примене</vt:lpstr>
      <vt:lpstr>Око</vt:lpstr>
      <vt:lpstr>Око</vt:lpstr>
      <vt:lpstr>Рожњача</vt:lpstr>
      <vt:lpstr>Рожњача</vt:lpstr>
      <vt:lpstr>Рожњача</vt:lpstr>
      <vt:lpstr>Рожњача</vt:lpstr>
      <vt:lpstr>Коњуктива</vt:lpstr>
      <vt:lpstr>Склера (беоњача)</vt:lpstr>
      <vt:lpstr>Ирис (дужица)</vt:lpstr>
      <vt:lpstr>Хороид</vt:lpstr>
      <vt:lpstr>Цилијарно тело</vt:lpstr>
      <vt:lpstr>Ретина (мрежњача)</vt:lpstr>
      <vt:lpstr>Витреус- Стакласто тело</vt:lpstr>
      <vt:lpstr>Физиолошки фактори</vt:lpstr>
      <vt:lpstr>Физиолошки фактори</vt:lpstr>
      <vt:lpstr>Физиолошки фактори</vt:lpstr>
      <vt:lpstr>Физиолошки фактори</vt:lpstr>
      <vt:lpstr>Локална примена лекова</vt:lpstr>
      <vt:lpstr>Локална примена лекова</vt:lpstr>
      <vt:lpstr>Системска примена лекова</vt:lpstr>
      <vt:lpstr>Системска примена лекова</vt:lpstr>
      <vt:lpstr>Системска примена лекова</vt:lpstr>
      <vt:lpstr>Системска примена лекова</vt:lpstr>
      <vt:lpstr>Интраокуларна примена лекова</vt:lpstr>
      <vt:lpstr>Интравитреална примена лекова</vt:lpstr>
      <vt:lpstr>Интракамеларна примена лекова</vt:lpstr>
      <vt:lpstr>Периокуларна примена лекова</vt:lpstr>
      <vt:lpstr>Субкоњуктивална примена лекова</vt:lpstr>
      <vt:lpstr>Физичко-хемијски фактори</vt:lpstr>
      <vt:lpstr>Физичко-хемијски фактори</vt:lpstr>
      <vt:lpstr>Физичко-хемијски фактори</vt:lpstr>
      <vt:lpstr>PowerPoint Presentation</vt:lpstr>
      <vt:lpstr> Капи за очи </vt:lpstr>
      <vt:lpstr> Капи за очи </vt:lpstr>
      <vt:lpstr> Капи за очи </vt:lpstr>
      <vt:lpstr> Масти за очи </vt:lpstr>
      <vt:lpstr> Хидрогел за очи </vt:lpstr>
      <vt:lpstr> Хидрогел за очи </vt:lpstr>
      <vt:lpstr> Хидрогел за очи </vt:lpstr>
      <vt:lpstr> Хидрогел за очи </vt:lpstr>
      <vt:lpstr> Хидрогел за очи </vt:lpstr>
      <vt:lpstr> Хидрогел за очи </vt:lpstr>
      <vt:lpstr> Хидрогел за очи </vt:lpstr>
      <vt:lpstr> Регистровани препарати за очи </vt:lpstr>
      <vt:lpstr> Чврсти препарати за очи </vt:lpstr>
      <vt:lpstr> Растворљиви инсерт</vt:lpstr>
      <vt:lpstr> Биоеродибилни инсерти</vt:lpstr>
      <vt:lpstr> Нееродибилни инсерти</vt:lpstr>
      <vt:lpstr>PowerPoint Presentation</vt:lpstr>
      <vt:lpstr> Појачивачи пермеације лека  </vt:lpstr>
      <vt:lpstr> Појачивачи пермеације лека  </vt:lpstr>
      <vt:lpstr> Појачивачи пермеације лека  </vt:lpstr>
      <vt:lpstr> Средства за повећање вискозитета</vt:lpstr>
      <vt:lpstr> Средства за повећање вискозитета</vt:lpstr>
      <vt:lpstr> Средства за повећање вискозитета</vt:lpstr>
      <vt:lpstr> Мукоадхезија</vt:lpstr>
      <vt:lpstr> Мукоадхезија</vt:lpstr>
      <vt:lpstr> Употреба пролека</vt:lpstr>
      <vt:lpstr> Употреба пролека</vt:lpstr>
      <vt:lpstr> Употреба пролека</vt:lpstr>
      <vt:lpstr> Напреднији фармацеутски облици</vt:lpstr>
      <vt:lpstr> Микроемулзије</vt:lpstr>
      <vt:lpstr> Микроемулзије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Методе за побољшање испоруке лекова преко коже</dc:title>
  <dc:creator>Jovana Bradic</dc:creator>
  <cp:lastModifiedBy>Jovana Bradic</cp:lastModifiedBy>
  <cp:revision>64</cp:revision>
  <dcterms:created xsi:type="dcterms:W3CDTF">2020-10-29T09:16:57Z</dcterms:created>
  <dcterms:modified xsi:type="dcterms:W3CDTF">2022-09-01T07:13:06Z</dcterms:modified>
</cp:coreProperties>
</file>